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8" r:id="rId3"/>
    <p:sldId id="259" r:id="rId4"/>
    <p:sldId id="297" r:id="rId5"/>
    <p:sldId id="298" r:id="rId6"/>
    <p:sldId id="256" r:id="rId7"/>
    <p:sldId id="262" r:id="rId8"/>
    <p:sldId id="267" r:id="rId9"/>
    <p:sldId id="269" r:id="rId10"/>
    <p:sldId id="270" r:id="rId11"/>
    <p:sldId id="271" r:id="rId12"/>
    <p:sldId id="275" r:id="rId13"/>
    <p:sldId id="274" r:id="rId14"/>
    <p:sldId id="272" r:id="rId15"/>
    <p:sldId id="273" r:id="rId16"/>
    <p:sldId id="263" r:id="rId17"/>
    <p:sldId id="276" r:id="rId18"/>
    <p:sldId id="277" r:id="rId19"/>
    <p:sldId id="296" r:id="rId20"/>
    <p:sldId id="279" r:id="rId21"/>
    <p:sldId id="258" r:id="rId22"/>
    <p:sldId id="284" r:id="rId23"/>
    <p:sldId id="280" r:id="rId24"/>
    <p:sldId id="282" r:id="rId25"/>
    <p:sldId id="286" r:id="rId26"/>
    <p:sldId id="287" r:id="rId27"/>
    <p:sldId id="288" r:id="rId28"/>
    <p:sldId id="290" r:id="rId29"/>
    <p:sldId id="283" r:id="rId30"/>
    <p:sldId id="285" r:id="rId31"/>
    <p:sldId id="291" r:id="rId32"/>
    <p:sldId id="294" r:id="rId33"/>
    <p:sldId id="292" r:id="rId34"/>
    <p:sldId id="2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8A0D5-BA33-4669-9257-BB65A36F8D4D}"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8A0D5-BA33-4669-9257-BB65A36F8D4D}"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8A0D5-BA33-4669-9257-BB65A36F8D4D}"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8A0D5-BA33-4669-9257-BB65A36F8D4D}"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8A0D5-BA33-4669-9257-BB65A36F8D4D}"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8A0D5-BA33-4669-9257-BB65A36F8D4D}"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8A0D5-BA33-4669-9257-BB65A36F8D4D}"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8A0D5-BA33-4669-9257-BB65A36F8D4D}"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8A0D5-BA33-4669-9257-BB65A36F8D4D}"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8A0D5-BA33-4669-9257-BB65A36F8D4D}"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8A0D5-BA33-4669-9257-BB65A36F8D4D}"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CEAEB-037D-482B-929B-7B1846E3EB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8A0D5-BA33-4669-9257-BB65A36F8D4D}"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CEAEB-037D-482B-929B-7B1846E3EB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kydvQqGcQE&amp;feature=player_embedded"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and Social Status in </a:t>
            </a:r>
            <a:br>
              <a:rPr lang="en-US" dirty="0" smtClean="0"/>
            </a:br>
            <a:r>
              <a:rPr lang="en-US" i="1" dirty="0" smtClean="0"/>
              <a:t>The Great Gatsby </a:t>
            </a:r>
            <a:endParaRPr lang="en-US" i="1" dirty="0"/>
          </a:p>
        </p:txBody>
      </p:sp>
      <p:sp>
        <p:nvSpPr>
          <p:cNvPr id="3" name="Subtitle 2"/>
          <p:cNvSpPr>
            <a:spLocks noGrp="1"/>
          </p:cNvSpPr>
          <p:nvPr>
            <p:ph type="subTitle" idx="1"/>
          </p:nvPr>
        </p:nvSpPr>
        <p:spPr/>
        <p:txBody>
          <a:bodyPr/>
          <a:lstStyle/>
          <a:p>
            <a:r>
              <a:rPr lang="en-US" dirty="0" smtClean="0"/>
              <a:t>AP Lang and Comp </a:t>
            </a:r>
            <a:endParaRPr lang="en-US" dirty="0"/>
          </a:p>
        </p:txBody>
      </p:sp>
    </p:spTree>
    <p:extLst>
      <p:ext uri="{BB962C8B-B14F-4D97-AF65-F5344CB8AC3E}">
        <p14:creationId xmlns:p14="http://schemas.microsoft.com/office/powerpoint/2010/main" val="66233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2400" dirty="0" smtClean="0"/>
              <a:t>“This is the valley of ashes- a fantastic farm where ashes grow like wheat…[and] take the forms of houses and chimneys and rising smoke” (Fitzgerald 23). </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411" y="1600200"/>
            <a:ext cx="5865178" cy="4525963"/>
          </a:xfrm>
        </p:spPr>
      </p:pic>
    </p:spTree>
    <p:extLst>
      <p:ext uri="{BB962C8B-B14F-4D97-AF65-F5344CB8AC3E}">
        <p14:creationId xmlns:p14="http://schemas.microsoft.com/office/powerpoint/2010/main" val="166633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748" y="228600"/>
            <a:ext cx="6350000" cy="2679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200400"/>
            <a:ext cx="4620296" cy="3280410"/>
          </a:xfrm>
          <a:prstGeom prst="rect">
            <a:avLst/>
          </a:prstGeom>
        </p:spPr>
      </p:pic>
      <p:sp>
        <p:nvSpPr>
          <p:cNvPr id="6" name="TextBox 5"/>
          <p:cNvSpPr txBox="1"/>
          <p:nvPr/>
        </p:nvSpPr>
        <p:spPr>
          <a:xfrm>
            <a:off x="241160" y="3072348"/>
            <a:ext cx="1676400" cy="3785652"/>
          </a:xfrm>
          <a:prstGeom prst="rect">
            <a:avLst/>
          </a:prstGeom>
          <a:noFill/>
        </p:spPr>
        <p:txBody>
          <a:bodyPr wrap="square" rtlCol="0">
            <a:spAutoFit/>
          </a:bodyPr>
          <a:lstStyle/>
          <a:p>
            <a:r>
              <a:rPr lang="en-US" sz="2000" dirty="0" smtClean="0"/>
              <a:t>“It was a bleak industrial wasteland </a:t>
            </a:r>
            <a:r>
              <a:rPr lang="en-US" sz="2000" dirty="0"/>
              <a:t>...in which the forgotten plans of yesterday echoed </a:t>
            </a:r>
            <a:r>
              <a:rPr lang="en-US" sz="2000" dirty="0" smtClean="0"/>
              <a:t>throughout” (Fitzgerald 24).</a:t>
            </a:r>
            <a:endParaRPr lang="en-US" sz="2000" dirty="0"/>
          </a:p>
        </p:txBody>
      </p:sp>
    </p:spTree>
    <p:extLst>
      <p:ext uri="{BB962C8B-B14F-4D97-AF65-F5344CB8AC3E}">
        <p14:creationId xmlns:p14="http://schemas.microsoft.com/office/powerpoint/2010/main" val="378480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905000"/>
            <a:ext cx="6091896" cy="4359513"/>
          </a:xfrm>
        </p:spPr>
      </p:pic>
      <p:sp>
        <p:nvSpPr>
          <p:cNvPr id="5" name="TextBox 4"/>
          <p:cNvSpPr txBox="1"/>
          <p:nvPr/>
        </p:nvSpPr>
        <p:spPr>
          <a:xfrm>
            <a:off x="6629400" y="2286000"/>
            <a:ext cx="2209800" cy="1754326"/>
          </a:xfrm>
          <a:prstGeom prst="rect">
            <a:avLst/>
          </a:prstGeom>
          <a:noFill/>
        </p:spPr>
        <p:txBody>
          <a:bodyPr wrap="square" rtlCol="0">
            <a:spAutoFit/>
          </a:bodyPr>
          <a:lstStyle/>
          <a:p>
            <a:r>
              <a:rPr lang="en-US" dirty="0" smtClean="0"/>
              <a:t>“One of the three stops… was a garage- </a:t>
            </a:r>
            <a:r>
              <a:rPr lang="en-US" i="1" dirty="0" smtClean="0"/>
              <a:t>Repairs. </a:t>
            </a:r>
            <a:r>
              <a:rPr lang="en-US" dirty="0" smtClean="0"/>
              <a:t>George B. Wilson. </a:t>
            </a:r>
            <a:r>
              <a:rPr lang="en-US" i="1" dirty="0" smtClean="0"/>
              <a:t>Cars bought and sold” </a:t>
            </a:r>
            <a:r>
              <a:rPr lang="en-US" dirty="0" smtClean="0"/>
              <a:t>(Fitzgerald 25). </a:t>
            </a:r>
            <a:endParaRPr lang="en-US" dirty="0"/>
          </a:p>
        </p:txBody>
      </p:sp>
    </p:spTree>
    <p:extLst>
      <p:ext uri="{BB962C8B-B14F-4D97-AF65-F5344CB8AC3E}">
        <p14:creationId xmlns:p14="http://schemas.microsoft.com/office/powerpoint/2010/main" val="188900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The bleakness and poverty of the Valley of Ashes contrasts greatly with the wealth and opulence of high society's Manhattan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828800"/>
            <a:ext cx="5715076" cy="4667485"/>
          </a:xfrm>
        </p:spPr>
      </p:pic>
    </p:spTree>
    <p:extLst>
      <p:ext uri="{BB962C8B-B14F-4D97-AF65-F5344CB8AC3E}">
        <p14:creationId xmlns:p14="http://schemas.microsoft.com/office/powerpoint/2010/main" val="29252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Inside the Plaza Hotel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677" y="1295400"/>
            <a:ext cx="5567369" cy="4830763"/>
          </a:xfrm>
        </p:spPr>
      </p:pic>
    </p:spTree>
    <p:extLst>
      <p:ext uri="{BB962C8B-B14F-4D97-AF65-F5344CB8AC3E}">
        <p14:creationId xmlns:p14="http://schemas.microsoft.com/office/powerpoint/2010/main" val="377922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Gilded Age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430906"/>
            <a:ext cx="3677405" cy="4695258"/>
          </a:xfrm>
        </p:spPr>
      </p:pic>
      <p:sp>
        <p:nvSpPr>
          <p:cNvPr id="5" name="TextBox 4"/>
          <p:cNvSpPr txBox="1"/>
          <p:nvPr/>
        </p:nvSpPr>
        <p:spPr>
          <a:xfrm>
            <a:off x="6705600" y="4800600"/>
            <a:ext cx="1981200" cy="1477328"/>
          </a:xfrm>
          <a:prstGeom prst="rect">
            <a:avLst/>
          </a:prstGeom>
          <a:noFill/>
        </p:spPr>
        <p:txBody>
          <a:bodyPr wrap="square" rtlCol="0">
            <a:spAutoFit/>
          </a:bodyPr>
          <a:lstStyle/>
          <a:p>
            <a:r>
              <a:rPr lang="en-US" dirty="0">
                <a:hlinkClick r:id="rId3"/>
              </a:rPr>
              <a:t>The Gilded Age </a:t>
            </a: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2728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Gilded Age </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Industrial Revolution fueled a small class of American </a:t>
            </a:r>
            <a:r>
              <a:rPr lang="en-US" dirty="0" smtClean="0"/>
              <a:t>entrepreneurs, </a:t>
            </a:r>
            <a:r>
              <a:rPr lang="en-US" dirty="0"/>
              <a:t>innovators, and businessmen who made millions of dollars over a short period of time. </a:t>
            </a:r>
            <a:endParaRPr lang="en-US" dirty="0" smtClean="0"/>
          </a:p>
          <a:p>
            <a:r>
              <a:rPr lang="en-US" dirty="0" smtClean="0"/>
              <a:t>Proud </a:t>
            </a:r>
            <a:r>
              <a:rPr lang="en-US" dirty="0"/>
              <a:t>of their accomplishments, they reveled in their wealth and wanted everyone around them to know how successful they were. </a:t>
            </a:r>
            <a:endParaRPr lang="en-US" dirty="0" smtClean="0"/>
          </a:p>
          <a:p>
            <a:r>
              <a:rPr lang="en-US" dirty="0" smtClean="0"/>
              <a:t>They </a:t>
            </a:r>
            <a:r>
              <a:rPr lang="en-US" dirty="0"/>
              <a:t>expected to enjoy the same status as other wealthy people now that they</a:t>
            </a:r>
            <a:r>
              <a:rPr lang="en-US" dirty="0" smtClean="0"/>
              <a:t>, </a:t>
            </a:r>
            <a:r>
              <a:rPr lang="en-US" dirty="0"/>
              <a:t>too, were rich. </a:t>
            </a:r>
            <a:endParaRPr lang="en-US" dirty="0" smtClean="0"/>
          </a:p>
        </p:txBody>
      </p:sp>
    </p:spTree>
    <p:extLst>
      <p:ext uri="{BB962C8B-B14F-4D97-AF65-F5344CB8AC3E}">
        <p14:creationId xmlns:p14="http://schemas.microsoft.com/office/powerpoint/2010/main" val="222926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smtClean="0"/>
              <a:t>West Egg</a:t>
            </a:r>
            <a:br>
              <a:rPr lang="en-US" dirty="0" smtClean="0"/>
            </a:br>
            <a:r>
              <a:rPr lang="en-US" sz="2000" dirty="0"/>
              <a:t>Like the </a:t>
            </a:r>
            <a:r>
              <a:rPr lang="en-US" sz="2000" dirty="0" smtClean="0"/>
              <a:t>Rockefeller’s, </a:t>
            </a:r>
            <a:r>
              <a:rPr lang="en-US" sz="2000" dirty="0"/>
              <a:t>Fitzgerald was new to the wealthy class and wanted to be accepted by his new peers. </a:t>
            </a:r>
            <a:br>
              <a:rPr lang="en-US" sz="2000" dirty="0"/>
            </a:br>
            <a:endParaRPr lang="en-US" sz="2000" dirty="0"/>
          </a:p>
        </p:txBody>
      </p:sp>
      <p:sp>
        <p:nvSpPr>
          <p:cNvPr id="3" name="Text Placeholder 2"/>
          <p:cNvSpPr>
            <a:spLocks noGrp="1"/>
          </p:cNvSpPr>
          <p:nvPr>
            <p:ph type="body" idx="1"/>
          </p:nvPr>
        </p:nvSpPr>
        <p:spPr/>
        <p:txBody>
          <a:bodyPr>
            <a:normAutofit/>
          </a:bodyPr>
          <a:lstStyle/>
          <a:p>
            <a:r>
              <a:rPr lang="en-US" dirty="0" smtClean="0"/>
              <a:t>Fitzgerald’s House</a:t>
            </a:r>
            <a:endParaRPr lang="en-US" dirty="0"/>
          </a:p>
        </p:txBody>
      </p:sp>
      <p:sp>
        <p:nvSpPr>
          <p:cNvPr id="5" name="Text Placeholder 4"/>
          <p:cNvSpPr>
            <a:spLocks noGrp="1"/>
          </p:cNvSpPr>
          <p:nvPr>
            <p:ph type="body" sz="quarter" idx="3"/>
          </p:nvPr>
        </p:nvSpPr>
        <p:spPr/>
        <p:txBody>
          <a:bodyPr>
            <a:normAutofit/>
          </a:bodyPr>
          <a:lstStyle/>
          <a:p>
            <a:r>
              <a:rPr lang="en-US" dirty="0" smtClean="0"/>
              <a:t>Gatsby’s House</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2875" y="2400300"/>
            <a:ext cx="4063455" cy="3020786"/>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362200"/>
            <a:ext cx="4817533" cy="3096986"/>
          </a:xfrm>
          <a:prstGeom prst="rect">
            <a:avLst/>
          </a:prstGeom>
        </p:spPr>
      </p:pic>
      <p:sp>
        <p:nvSpPr>
          <p:cNvPr id="11" name="TextBox 10"/>
          <p:cNvSpPr txBox="1"/>
          <p:nvPr/>
        </p:nvSpPr>
        <p:spPr>
          <a:xfrm>
            <a:off x="2362200" y="5638799"/>
            <a:ext cx="4588933" cy="1200329"/>
          </a:xfrm>
          <a:prstGeom prst="rect">
            <a:avLst/>
          </a:prstGeom>
          <a:noFill/>
        </p:spPr>
        <p:txBody>
          <a:bodyPr wrap="square" rtlCol="0">
            <a:spAutoFit/>
          </a:bodyPr>
          <a:lstStyle/>
          <a:p>
            <a:pPr algn="ctr"/>
            <a:r>
              <a:rPr lang="en-US" dirty="0" smtClean="0"/>
              <a:t>“I lived in West Egg– well, the less fashionable of the two, though this is a most superficial tag to express the bizarre and not a little sinister contrast between them” (Fitzgerald 5). </a:t>
            </a:r>
            <a:endParaRPr lang="en-US" dirty="0"/>
          </a:p>
        </p:txBody>
      </p:sp>
    </p:spTree>
    <p:extLst>
      <p:ext uri="{BB962C8B-B14F-4D97-AF65-F5344CB8AC3E}">
        <p14:creationId xmlns:p14="http://schemas.microsoft.com/office/powerpoint/2010/main" val="77427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East Egg</a:t>
            </a:r>
            <a:br>
              <a:rPr lang="en-US" dirty="0" smtClean="0"/>
            </a:br>
            <a:r>
              <a:rPr lang="en-US" sz="2000" dirty="0"/>
              <a:t>Old money families like the </a:t>
            </a:r>
            <a:r>
              <a:rPr lang="en-US" sz="2000" dirty="0" err="1" smtClean="0"/>
              <a:t>Astors</a:t>
            </a:r>
            <a:r>
              <a:rPr lang="en-US" sz="2000" dirty="0" smtClean="0"/>
              <a:t> </a:t>
            </a:r>
            <a:r>
              <a:rPr lang="en-US" sz="2000" dirty="0"/>
              <a:t>looked down on the newly rich or </a:t>
            </a:r>
            <a:r>
              <a:rPr lang="en-US" sz="2000" i="1" dirty="0"/>
              <a:t>nouveau riche</a:t>
            </a:r>
            <a:r>
              <a:rPr lang="en-US" sz="2000" dirty="0"/>
              <a:t> as a lower social class, even though their financial class rivaled that of the old money families. </a:t>
            </a:r>
            <a:br>
              <a:rPr lang="en-US" sz="2000" dirty="0"/>
            </a:br>
            <a:endParaRPr lang="en-US" sz="2000" dirty="0"/>
          </a:p>
        </p:txBody>
      </p:sp>
      <p:sp>
        <p:nvSpPr>
          <p:cNvPr id="3" name="Text Placeholder 2"/>
          <p:cNvSpPr>
            <a:spLocks noGrp="1"/>
          </p:cNvSpPr>
          <p:nvPr>
            <p:ph type="body" idx="1"/>
          </p:nvPr>
        </p:nvSpPr>
        <p:spPr/>
        <p:txBody>
          <a:bodyPr/>
          <a:lstStyle/>
          <a:p>
            <a:r>
              <a:rPr lang="en-US" dirty="0" smtClean="0"/>
              <a:t>Astor’s Home </a:t>
            </a:r>
            <a:endParaRPr lang="en-US" dirty="0"/>
          </a:p>
        </p:txBody>
      </p:sp>
      <p:sp>
        <p:nvSpPr>
          <p:cNvPr id="5" name="Text Placeholder 4"/>
          <p:cNvSpPr>
            <a:spLocks noGrp="1"/>
          </p:cNvSpPr>
          <p:nvPr>
            <p:ph type="body" sz="quarter" idx="3"/>
          </p:nvPr>
        </p:nvSpPr>
        <p:spPr/>
        <p:txBody>
          <a:bodyPr/>
          <a:lstStyle/>
          <a:p>
            <a:r>
              <a:rPr lang="en-US" dirty="0" err="1" smtClean="0"/>
              <a:t>Buchanans</a:t>
            </a:r>
            <a:r>
              <a:rPr lang="en-US" dirty="0" smtClean="0"/>
              <a:t>’ Home </a:t>
            </a:r>
            <a:endParaRPr lang="en-US"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61164" y="2819400"/>
            <a:ext cx="4606636" cy="2667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2836591"/>
            <a:ext cx="4114800" cy="2781299"/>
          </a:xfrm>
        </p:spPr>
      </p:pic>
    </p:spTree>
    <p:extLst>
      <p:ext uri="{BB962C8B-B14F-4D97-AF65-F5344CB8AC3E}">
        <p14:creationId xmlns:p14="http://schemas.microsoft.com/office/powerpoint/2010/main" val="387157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Why would Fitzgerald base the setting of the book off of real places?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7289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Chapters 1-3</a:t>
            </a:r>
            <a:endParaRPr lang="en-US" dirty="0"/>
          </a:p>
        </p:txBody>
      </p:sp>
      <p:sp>
        <p:nvSpPr>
          <p:cNvPr id="3" name="Subtitle 2"/>
          <p:cNvSpPr>
            <a:spLocks noGrp="1"/>
          </p:cNvSpPr>
          <p:nvPr>
            <p:ph type="subTitle" idx="1"/>
          </p:nvPr>
        </p:nvSpPr>
        <p:spPr/>
        <p:txBody>
          <a:bodyPr/>
          <a:lstStyle/>
          <a:p>
            <a:r>
              <a:rPr lang="en-US" dirty="0" smtClean="0"/>
              <a:t>Claim: Although fiction, Fitzgerald uses real places as the backdrop of </a:t>
            </a:r>
            <a:r>
              <a:rPr lang="en-US" i="1" dirty="0" smtClean="0"/>
              <a:t>The Great Gatsby.</a:t>
            </a:r>
            <a:r>
              <a:rPr lang="en-US" dirty="0" smtClean="0"/>
              <a:t> </a:t>
            </a:r>
            <a:endParaRPr lang="en-US" dirty="0"/>
          </a:p>
        </p:txBody>
      </p:sp>
    </p:spTree>
    <p:extLst>
      <p:ext uri="{BB962C8B-B14F-4D97-AF65-F5344CB8AC3E}">
        <p14:creationId xmlns:p14="http://schemas.microsoft.com/office/powerpoint/2010/main" val="346737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Chapters 4-6</a:t>
            </a:r>
            <a:endParaRPr lang="en-US" dirty="0"/>
          </a:p>
        </p:txBody>
      </p:sp>
      <p:sp>
        <p:nvSpPr>
          <p:cNvPr id="3" name="Subtitle 2"/>
          <p:cNvSpPr>
            <a:spLocks noGrp="1"/>
          </p:cNvSpPr>
          <p:nvPr>
            <p:ph type="subTitle" idx="1"/>
          </p:nvPr>
        </p:nvSpPr>
        <p:spPr/>
        <p:txBody>
          <a:bodyPr/>
          <a:lstStyle/>
          <a:p>
            <a:r>
              <a:rPr lang="en-US" dirty="0" smtClean="0"/>
              <a:t>Claim: Meyer </a:t>
            </a:r>
            <a:r>
              <a:rPr lang="en-US" dirty="0" err="1"/>
              <a:t>Wolfsheim</a:t>
            </a:r>
            <a:r>
              <a:rPr lang="en-US" dirty="0"/>
              <a:t> is </a:t>
            </a:r>
            <a:r>
              <a:rPr lang="en-US" dirty="0" smtClean="0"/>
              <a:t>based </a:t>
            </a:r>
            <a:r>
              <a:rPr lang="en-US" dirty="0"/>
              <a:t>on </a:t>
            </a:r>
            <a:r>
              <a:rPr lang="en-US" dirty="0" smtClean="0"/>
              <a:t>notorious </a:t>
            </a:r>
            <a:r>
              <a:rPr lang="en-US" dirty="0"/>
              <a:t>Jewish </a:t>
            </a:r>
            <a:r>
              <a:rPr lang="en-US" dirty="0" smtClean="0"/>
              <a:t>gangster, </a:t>
            </a:r>
            <a:r>
              <a:rPr lang="en-US" dirty="0"/>
              <a:t>Arnold Rothstein</a:t>
            </a:r>
            <a:r>
              <a:rPr lang="en-US" dirty="0" smtClean="0"/>
              <a:t>.</a:t>
            </a:r>
          </a:p>
        </p:txBody>
      </p:sp>
    </p:spTree>
    <p:extLst>
      <p:ext uri="{BB962C8B-B14F-4D97-AF65-F5344CB8AC3E}">
        <p14:creationId xmlns:p14="http://schemas.microsoft.com/office/powerpoint/2010/main" val="270276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28600"/>
            <a:ext cx="1998783" cy="3010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352800"/>
            <a:ext cx="5070231" cy="3374009"/>
          </a:xfrm>
          <a:prstGeom prst="rect">
            <a:avLst/>
          </a:prstGeom>
        </p:spPr>
      </p:pic>
      <p:sp>
        <p:nvSpPr>
          <p:cNvPr id="7" name="TextBox 6"/>
          <p:cNvSpPr txBox="1"/>
          <p:nvPr/>
        </p:nvSpPr>
        <p:spPr>
          <a:xfrm>
            <a:off x="304800" y="4495800"/>
            <a:ext cx="2971800" cy="2308324"/>
          </a:xfrm>
          <a:prstGeom prst="rect">
            <a:avLst/>
          </a:prstGeom>
          <a:noFill/>
        </p:spPr>
        <p:txBody>
          <a:bodyPr wrap="square" rtlCol="0">
            <a:spAutoFit/>
          </a:bodyPr>
          <a:lstStyle/>
          <a:p>
            <a:r>
              <a:rPr lang="en-US" i="1" dirty="0"/>
              <a:t>“A small, flat nosed Jew raised his large head and regarded me with tow fine growths of hair which luxuriated in either nostril. After a moment I discover his tiny eyes in the half </a:t>
            </a:r>
            <a:r>
              <a:rPr lang="en-US" i="1" dirty="0" smtClean="0"/>
              <a:t>darkness” </a:t>
            </a:r>
            <a:r>
              <a:rPr lang="en-US" i="1" dirty="0"/>
              <a:t>(69</a:t>
            </a:r>
            <a:r>
              <a:rPr lang="en-US" i="1" dirty="0" smtClean="0"/>
              <a:t>). </a:t>
            </a:r>
            <a:endParaRPr lang="en-US"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3400" y="200025"/>
            <a:ext cx="2577465" cy="4295775"/>
          </a:xfrm>
        </p:spPr>
      </p:pic>
    </p:spTree>
    <p:extLst>
      <p:ext uri="{BB962C8B-B14F-4D97-AF65-F5344CB8AC3E}">
        <p14:creationId xmlns:p14="http://schemas.microsoft.com/office/powerpoint/2010/main" val="2089361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a:t>Meyer </a:t>
            </a:r>
            <a:r>
              <a:rPr lang="en-US" sz="2800" dirty="0" err="1"/>
              <a:t>Wolfsheim</a:t>
            </a:r>
            <a:r>
              <a:rPr lang="en-US" sz="2800" dirty="0"/>
              <a:t> is thought to be </a:t>
            </a:r>
            <a:r>
              <a:rPr lang="en-US" sz="2800" dirty="0" smtClean="0"/>
              <a:t>based </a:t>
            </a:r>
            <a:r>
              <a:rPr lang="en-US" sz="2800" dirty="0"/>
              <a:t>on popular Jewish </a:t>
            </a:r>
            <a:r>
              <a:rPr lang="en-US" sz="2800" dirty="0" smtClean="0"/>
              <a:t>Gangster, </a:t>
            </a:r>
            <a:r>
              <a:rPr lang="en-US" sz="2800" dirty="0"/>
              <a:t>Arnold Rothstein. </a:t>
            </a:r>
          </a:p>
        </p:txBody>
      </p:sp>
      <p:sp>
        <p:nvSpPr>
          <p:cNvPr id="3" name="Text Placeholder 2"/>
          <p:cNvSpPr>
            <a:spLocks noGrp="1"/>
          </p:cNvSpPr>
          <p:nvPr>
            <p:ph type="body" idx="1"/>
          </p:nvPr>
        </p:nvSpPr>
        <p:spPr/>
        <p:txBody>
          <a:bodyPr/>
          <a:lstStyle/>
          <a:p>
            <a:r>
              <a:rPr lang="en-US" dirty="0" smtClean="0">
                <a:latin typeface="Baskerville Old Face" pitchFamily="18" charset="0"/>
              </a:rPr>
              <a:t>Arnold Rothstein </a:t>
            </a:r>
            <a:endParaRPr lang="en-US" dirty="0">
              <a:latin typeface="Baskerville Old Face" pitchFamily="18" charset="0"/>
            </a:endParaRPr>
          </a:p>
        </p:txBody>
      </p:sp>
      <p:sp>
        <p:nvSpPr>
          <p:cNvPr id="4" name="Content Placeholder 3"/>
          <p:cNvSpPr>
            <a:spLocks noGrp="1"/>
          </p:cNvSpPr>
          <p:nvPr>
            <p:ph sz="half" idx="2"/>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latin typeface="Baskerville Old Face" pitchFamily="18" charset="0"/>
              </a:rPr>
              <a:t>Four syllables</a:t>
            </a:r>
          </a:p>
          <a:p>
            <a:r>
              <a:rPr lang="en-US" dirty="0" smtClean="0">
                <a:latin typeface="Baskerville Old Face" pitchFamily="18" charset="0"/>
              </a:rPr>
              <a:t>Traditional Jewish Name</a:t>
            </a:r>
          </a:p>
          <a:p>
            <a:r>
              <a:rPr lang="en-US" dirty="0" smtClean="0">
                <a:latin typeface="Baskerville Old Face" pitchFamily="18" charset="0"/>
              </a:rPr>
              <a:t>Stereotypical Jewish characteristics </a:t>
            </a:r>
          </a:p>
          <a:p>
            <a:endParaRPr lang="en-US" dirty="0"/>
          </a:p>
        </p:txBody>
      </p:sp>
      <p:sp>
        <p:nvSpPr>
          <p:cNvPr id="5" name="Text Placeholder 4"/>
          <p:cNvSpPr>
            <a:spLocks noGrp="1"/>
          </p:cNvSpPr>
          <p:nvPr>
            <p:ph type="body" sz="quarter" idx="3"/>
          </p:nvPr>
        </p:nvSpPr>
        <p:spPr/>
        <p:txBody>
          <a:bodyPr/>
          <a:lstStyle/>
          <a:p>
            <a:r>
              <a:rPr lang="en-US" dirty="0" smtClean="0">
                <a:latin typeface="Baskerville Old Face" pitchFamily="18" charset="0"/>
              </a:rPr>
              <a:t>Meyer </a:t>
            </a:r>
            <a:r>
              <a:rPr lang="en-US" dirty="0" err="1" smtClean="0">
                <a:latin typeface="Baskerville Old Face" pitchFamily="18" charset="0"/>
              </a:rPr>
              <a:t>Wolfsheim</a:t>
            </a:r>
            <a:r>
              <a:rPr lang="en-US" dirty="0" smtClean="0">
                <a:latin typeface="Baskerville Old Face" pitchFamily="18" charset="0"/>
              </a:rPr>
              <a:t> </a:t>
            </a:r>
            <a:endParaRPr lang="en-US" dirty="0">
              <a:latin typeface="Baskerville Old Face" pitchFamily="18" charset="0"/>
            </a:endParaRPr>
          </a:p>
        </p:txBody>
      </p:sp>
      <p:sp>
        <p:nvSpPr>
          <p:cNvPr id="6" name="Content Placeholder 5"/>
          <p:cNvSpPr>
            <a:spLocks noGrp="1"/>
          </p:cNvSpPr>
          <p:nvPr>
            <p:ph sz="quarter" idx="4"/>
          </p:nvPr>
        </p:nvSpPr>
        <p:spPr/>
        <p:txBody>
          <a:bodyPr/>
          <a:lstStyle/>
          <a:p>
            <a:endParaRPr lang="en-US" dirty="0" smtClean="0"/>
          </a:p>
          <a:p>
            <a:endParaRPr lang="en-US" dirty="0"/>
          </a:p>
          <a:p>
            <a:endParaRPr lang="en-US" dirty="0" smtClean="0"/>
          </a:p>
          <a:p>
            <a:endParaRPr lang="en-US" dirty="0" smtClean="0"/>
          </a:p>
          <a:p>
            <a:pPr marL="0" indent="0">
              <a:buNone/>
            </a:pPr>
            <a:endParaRPr lang="en-US" dirty="0" smtClean="0"/>
          </a:p>
          <a:p>
            <a:endParaRPr lang="en-US" sz="2000" dirty="0" smtClean="0">
              <a:latin typeface="Baskerville Old Face" pitchFamily="18" charset="0"/>
            </a:endParaRPr>
          </a:p>
          <a:p>
            <a:r>
              <a:rPr lang="en-US" sz="2000" dirty="0" smtClean="0">
                <a:latin typeface="Baskerville Old Face" pitchFamily="18" charset="0"/>
              </a:rPr>
              <a:t>Four </a:t>
            </a:r>
            <a:r>
              <a:rPr lang="en-US" sz="2000" dirty="0">
                <a:latin typeface="Baskerville Old Face" pitchFamily="18" charset="0"/>
              </a:rPr>
              <a:t>syllables</a:t>
            </a:r>
          </a:p>
          <a:p>
            <a:r>
              <a:rPr lang="en-US" sz="2000" dirty="0">
                <a:latin typeface="Baskerville Old Face" pitchFamily="18" charset="0"/>
              </a:rPr>
              <a:t>Traditional Jewish Name</a:t>
            </a:r>
          </a:p>
          <a:p>
            <a:r>
              <a:rPr lang="en-US" sz="2000" dirty="0">
                <a:latin typeface="Baskerville Old Face" pitchFamily="18" charset="0"/>
              </a:rPr>
              <a:t>Stereotypical Jewish characteristics </a:t>
            </a:r>
          </a:p>
          <a:p>
            <a:pPr marL="0" indent="0">
              <a:buNone/>
            </a:pPr>
            <a:endParaRPr lang="en-US" dirty="0" smtClean="0"/>
          </a:p>
          <a:p>
            <a:pPr marL="0" indent="0">
              <a:buNone/>
            </a:pPr>
            <a:endParaRPr lang="en-US"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294" y="2285999"/>
            <a:ext cx="3331706" cy="240134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139269"/>
            <a:ext cx="1905000" cy="2519009"/>
          </a:xfrm>
          <a:prstGeom prst="rect">
            <a:avLst/>
          </a:prstGeom>
        </p:spPr>
      </p:pic>
    </p:spTree>
    <p:extLst>
      <p:ext uri="{BB962C8B-B14F-4D97-AF65-F5344CB8AC3E}">
        <p14:creationId xmlns:p14="http://schemas.microsoft.com/office/powerpoint/2010/main" val="26191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9804" y="1371600"/>
            <a:ext cx="5540036" cy="4059874"/>
          </a:xfrm>
        </p:spPr>
      </p:pic>
      <p:sp>
        <p:nvSpPr>
          <p:cNvPr id="5" name="TextBox 4"/>
          <p:cNvSpPr txBox="1"/>
          <p:nvPr/>
        </p:nvSpPr>
        <p:spPr>
          <a:xfrm>
            <a:off x="609600" y="533400"/>
            <a:ext cx="2667000" cy="6186309"/>
          </a:xfrm>
          <a:prstGeom prst="rect">
            <a:avLst/>
          </a:prstGeom>
          <a:noFill/>
        </p:spPr>
        <p:txBody>
          <a:bodyPr wrap="square" rtlCol="0">
            <a:spAutoFit/>
          </a:bodyPr>
          <a:lstStyle/>
          <a:p>
            <a:r>
              <a:rPr lang="en-US" i="1" dirty="0"/>
              <a:t>“Meyer </a:t>
            </a:r>
            <a:r>
              <a:rPr lang="en-US" i="1" dirty="0" err="1"/>
              <a:t>Wolfsheim</a:t>
            </a:r>
            <a:r>
              <a:rPr lang="en-US" i="1" dirty="0"/>
              <a:t>? </a:t>
            </a:r>
            <a:r>
              <a:rPr lang="en-US" i="1" dirty="0" smtClean="0"/>
              <a:t>No </a:t>
            </a:r>
            <a:r>
              <a:rPr lang="en-US" i="1" dirty="0"/>
              <a:t>he’s a gambler</a:t>
            </a:r>
            <a:r>
              <a:rPr lang="en-US" i="1" dirty="0" smtClean="0"/>
              <a:t>. He’s </a:t>
            </a:r>
            <a:r>
              <a:rPr lang="en-US" i="1" dirty="0"/>
              <a:t>the man who fixed the World Series back in </a:t>
            </a:r>
            <a:r>
              <a:rPr lang="en-US" i="1" dirty="0" smtClean="0"/>
              <a:t>1919” </a:t>
            </a:r>
            <a:r>
              <a:rPr lang="en-US" i="1" dirty="0"/>
              <a:t>(73</a:t>
            </a:r>
            <a:r>
              <a:rPr lang="en-US" i="1" dirty="0" smtClean="0"/>
              <a:t>).</a:t>
            </a:r>
          </a:p>
          <a:p>
            <a:endParaRPr lang="en-US" i="1" dirty="0"/>
          </a:p>
          <a:p>
            <a:endParaRPr lang="en-US" i="1" dirty="0" smtClean="0"/>
          </a:p>
          <a:p>
            <a:r>
              <a:rPr lang="en-US" i="1" dirty="0"/>
              <a:t>“I remembered of course, that the World Series had been fixed in 1919, but if I had thought of it at all I would have though of it as a thing that merely happened, the end of some inevitable chain. It never occurred to me that one man could start to play with the faith of fifty million people—with the single mindedness of a burglar blowing a </a:t>
            </a:r>
            <a:r>
              <a:rPr lang="en-US" i="1" dirty="0" smtClean="0"/>
              <a:t>safe” </a:t>
            </a:r>
            <a:r>
              <a:rPr lang="en-US" i="1" dirty="0"/>
              <a:t>(73</a:t>
            </a:r>
            <a:r>
              <a:rPr lang="en-US" i="1" dirty="0" smtClean="0"/>
              <a:t>).</a:t>
            </a:r>
            <a:endParaRPr lang="en-US" dirty="0"/>
          </a:p>
          <a:p>
            <a:endParaRPr lang="en-US" dirty="0"/>
          </a:p>
        </p:txBody>
      </p:sp>
    </p:spTree>
    <p:extLst>
      <p:ext uri="{BB962C8B-B14F-4D97-AF65-F5344CB8AC3E}">
        <p14:creationId xmlns:p14="http://schemas.microsoft.com/office/powerpoint/2010/main" val="1357664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1919 Series between the Chicago White Sox and the Cincinnati Reds</a:t>
            </a:r>
            <a:r>
              <a:rPr lang="en-US" dirty="0" smtClean="0"/>
              <a:t>.</a:t>
            </a:r>
          </a:p>
          <a:p>
            <a:pPr marL="0" indent="0">
              <a:buNone/>
            </a:pPr>
            <a:endParaRPr lang="en-US" dirty="0"/>
          </a:p>
          <a:p>
            <a:r>
              <a:rPr lang="en-US" dirty="0"/>
              <a:t>Arnold Rothstein allegedly offered $100,000 to some 7-9 players to intentionally lose the World Series. </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G</a:t>
            </a:r>
            <a:r>
              <a:rPr lang="en-US" dirty="0" smtClean="0"/>
              <a:t>ives </a:t>
            </a:r>
            <a:r>
              <a:rPr lang="en-US" dirty="0"/>
              <a:t>the </a:t>
            </a:r>
            <a:r>
              <a:rPr lang="en-US" dirty="0" smtClean="0"/>
              <a:t>reader </a:t>
            </a:r>
            <a:r>
              <a:rPr lang="en-US" dirty="0"/>
              <a:t>insight into not only the naivety of the narrator Nick </a:t>
            </a:r>
            <a:r>
              <a:rPr lang="en-US" dirty="0" err="1"/>
              <a:t>Carraway</a:t>
            </a:r>
            <a:r>
              <a:rPr lang="en-US" dirty="0"/>
              <a:t>, but also shows the type of people Jay Gatsby is in business with. </a:t>
            </a:r>
            <a:r>
              <a:rPr lang="en-US" dirty="0" err="1"/>
              <a:t>Wolfshiem</a:t>
            </a:r>
            <a:r>
              <a:rPr lang="en-US" dirty="0"/>
              <a:t> comes across as dishonest and crooked, which, in turn, directly reflects on Gatsby</a:t>
            </a:r>
            <a:r>
              <a:rPr lang="en-US" dirty="0" smtClean="0"/>
              <a:t>.</a:t>
            </a:r>
          </a:p>
          <a:p>
            <a:pPr marL="0" indent="0">
              <a:buNone/>
            </a:pPr>
            <a:endParaRPr lang="en-US" dirty="0"/>
          </a:p>
          <a:p>
            <a:r>
              <a:rPr lang="en-US" dirty="0"/>
              <a:t>The connection of </a:t>
            </a:r>
            <a:r>
              <a:rPr lang="en-US" dirty="0" err="1"/>
              <a:t>Wolfshiem</a:t>
            </a:r>
            <a:r>
              <a:rPr lang="en-US" dirty="0"/>
              <a:t> and Rothstein is </a:t>
            </a:r>
            <a:r>
              <a:rPr lang="en-US" dirty="0" err="1" smtClean="0"/>
              <a:t>blatent</a:t>
            </a:r>
            <a:r>
              <a:rPr lang="en-US" dirty="0" smtClean="0"/>
              <a:t>, </a:t>
            </a:r>
            <a:r>
              <a:rPr lang="en-US" dirty="0"/>
              <a:t>as Fitzgerald mentions him being Jewish and fixing the World Series, Rothstein’s claim to fame.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114800"/>
            <a:ext cx="1952625" cy="2343150"/>
          </a:xfrm>
          <a:prstGeom prst="rect">
            <a:avLst/>
          </a:prstGeom>
        </p:spPr>
      </p:pic>
    </p:spTree>
    <p:extLst>
      <p:ext uri="{BB962C8B-B14F-4D97-AF65-F5344CB8AC3E}">
        <p14:creationId xmlns:p14="http://schemas.microsoft.com/office/powerpoint/2010/main" val="168274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vs. Fiction</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28800"/>
            <a:ext cx="4973595" cy="32004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6507"/>
            <a:ext cx="3810000" cy="4757761"/>
          </a:xfrm>
          <a:prstGeom prst="rect">
            <a:avLst/>
          </a:prstGeom>
        </p:spPr>
      </p:pic>
    </p:spTree>
    <p:extLst>
      <p:ext uri="{BB962C8B-B14F-4D97-AF65-F5344CB8AC3E}">
        <p14:creationId xmlns:p14="http://schemas.microsoft.com/office/powerpoint/2010/main" val="295499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Juxtapose…</a:t>
            </a:r>
            <a:endParaRPr lang="en-US" dirty="0"/>
          </a:p>
        </p:txBody>
      </p:sp>
      <p:sp>
        <p:nvSpPr>
          <p:cNvPr id="3" name="Text Placeholder 2"/>
          <p:cNvSpPr>
            <a:spLocks noGrp="1"/>
          </p:cNvSpPr>
          <p:nvPr>
            <p:ph type="body" idx="1"/>
          </p:nvPr>
        </p:nvSpPr>
        <p:spPr/>
        <p:txBody>
          <a:bodyPr>
            <a:normAutofit/>
          </a:bodyPr>
          <a:lstStyle/>
          <a:p>
            <a:r>
              <a:rPr lang="en-US" dirty="0" smtClean="0"/>
              <a:t>Zelda Fitzgerald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793" y="2133600"/>
            <a:ext cx="2811607" cy="3886200"/>
          </a:xfrm>
        </p:spPr>
      </p:pic>
      <p:sp>
        <p:nvSpPr>
          <p:cNvPr id="5" name="Text Placeholder 4"/>
          <p:cNvSpPr>
            <a:spLocks noGrp="1"/>
          </p:cNvSpPr>
          <p:nvPr>
            <p:ph type="body" sz="quarter" idx="3"/>
          </p:nvPr>
        </p:nvSpPr>
        <p:spPr/>
        <p:txBody>
          <a:bodyPr/>
          <a:lstStyle/>
          <a:p>
            <a:r>
              <a:rPr lang="en-US" dirty="0" smtClean="0"/>
              <a:t>Daisy Buchanan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91742" y="2133600"/>
            <a:ext cx="2775857" cy="3886200"/>
          </a:xfrm>
        </p:spPr>
      </p:pic>
    </p:spTree>
    <p:extLst>
      <p:ext uri="{BB962C8B-B14F-4D97-AF65-F5344CB8AC3E}">
        <p14:creationId xmlns:p14="http://schemas.microsoft.com/office/powerpoint/2010/main" val="397325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Juxtapose…</a:t>
            </a:r>
            <a:endParaRPr lang="en-US" dirty="0"/>
          </a:p>
        </p:txBody>
      </p:sp>
      <p:sp>
        <p:nvSpPr>
          <p:cNvPr id="3" name="Text Placeholder 2"/>
          <p:cNvSpPr>
            <a:spLocks noGrp="1"/>
          </p:cNvSpPr>
          <p:nvPr>
            <p:ph type="body" idx="1"/>
          </p:nvPr>
        </p:nvSpPr>
        <p:spPr/>
        <p:txBody>
          <a:bodyPr/>
          <a:lstStyle/>
          <a:p>
            <a:r>
              <a:rPr lang="en-US" dirty="0" smtClean="0"/>
              <a:t>F. Scott Fitzgerald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8212" y="4800600"/>
            <a:ext cx="2857500" cy="1600200"/>
          </a:xfrm>
        </p:spPr>
      </p:pic>
      <p:sp>
        <p:nvSpPr>
          <p:cNvPr id="5" name="Text Placeholder 4"/>
          <p:cNvSpPr>
            <a:spLocks noGrp="1"/>
          </p:cNvSpPr>
          <p:nvPr>
            <p:ph type="body" sz="quarter" idx="3"/>
          </p:nvPr>
        </p:nvSpPr>
        <p:spPr/>
        <p:txBody>
          <a:bodyPr/>
          <a:lstStyle/>
          <a:p>
            <a:r>
              <a:rPr lang="en-US" dirty="0" smtClean="0"/>
              <a:t>Jay Gatsby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6399" y="2396531"/>
            <a:ext cx="2640497" cy="400426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987" y="2133600"/>
            <a:ext cx="1838325" cy="2476500"/>
          </a:xfrm>
          <a:prstGeom prst="rect">
            <a:avLst/>
          </a:prstGeom>
        </p:spPr>
      </p:pic>
    </p:spTree>
    <p:extLst>
      <p:ext uri="{BB962C8B-B14F-4D97-AF65-F5344CB8AC3E}">
        <p14:creationId xmlns:p14="http://schemas.microsoft.com/office/powerpoint/2010/main" val="316626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endParaRPr lang="en-US" dirty="0"/>
          </a:p>
        </p:txBody>
      </p:sp>
      <p:sp>
        <p:nvSpPr>
          <p:cNvPr id="3" name="Text Placeholder 2"/>
          <p:cNvSpPr>
            <a:spLocks noGrp="1"/>
          </p:cNvSpPr>
          <p:nvPr>
            <p:ph type="body" idx="1"/>
          </p:nvPr>
        </p:nvSpPr>
        <p:spPr/>
        <p:txBody>
          <a:bodyPr/>
          <a:lstStyle/>
          <a:p>
            <a:r>
              <a:rPr lang="en-US" dirty="0" smtClean="0"/>
              <a:t>Fitzgerald’s </a:t>
            </a:r>
            <a:endParaRPr lang="en-US" dirty="0"/>
          </a:p>
        </p:txBody>
      </p:sp>
      <p:sp>
        <p:nvSpPr>
          <p:cNvPr id="5" name="Text Placeholder 4"/>
          <p:cNvSpPr>
            <a:spLocks noGrp="1"/>
          </p:cNvSpPr>
          <p:nvPr>
            <p:ph type="body" sz="quarter" idx="3"/>
          </p:nvPr>
        </p:nvSpPr>
        <p:spPr/>
        <p:txBody>
          <a:bodyPr/>
          <a:lstStyle/>
          <a:p>
            <a:r>
              <a:rPr lang="en-US" dirty="0" smtClean="0"/>
              <a:t>Gatsby and Daisy </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1600" y="4495800"/>
            <a:ext cx="2181225" cy="2105025"/>
          </a:xfrm>
        </p:spPr>
      </p:pic>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2362200"/>
            <a:ext cx="2457450" cy="1857375"/>
          </a:xfr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495800"/>
            <a:ext cx="2752725" cy="16573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286000"/>
            <a:ext cx="2762250" cy="2087747"/>
          </a:xfrm>
          <a:prstGeom prst="rect">
            <a:avLst/>
          </a:prstGeom>
        </p:spPr>
      </p:pic>
      <p:sp>
        <p:nvSpPr>
          <p:cNvPr id="11" name="TextBox 10"/>
          <p:cNvSpPr txBox="1"/>
          <p:nvPr/>
        </p:nvSpPr>
        <p:spPr>
          <a:xfrm>
            <a:off x="7467600" y="5105400"/>
            <a:ext cx="1066800" cy="646331"/>
          </a:xfrm>
          <a:prstGeom prst="rect">
            <a:avLst/>
          </a:prstGeom>
          <a:noFill/>
        </p:spPr>
        <p:txBody>
          <a:bodyPr wrap="square" rtlCol="0">
            <a:spAutoFit/>
          </a:bodyPr>
          <a:lstStyle/>
          <a:p>
            <a:r>
              <a:rPr lang="en-US" dirty="0" smtClean="0"/>
              <a:t>The first “</a:t>
            </a:r>
            <a:r>
              <a:rPr lang="en-US" dirty="0" err="1" smtClean="0"/>
              <a:t>selfie</a:t>
            </a:r>
            <a:r>
              <a:rPr lang="en-US" dirty="0" smtClean="0"/>
              <a:t>”? </a:t>
            </a:r>
            <a:endParaRPr lang="en-US" dirty="0"/>
          </a:p>
        </p:txBody>
      </p:sp>
    </p:spTree>
    <p:extLst>
      <p:ext uri="{BB962C8B-B14F-4D97-AF65-F5344CB8AC3E}">
        <p14:creationId xmlns:p14="http://schemas.microsoft.com/office/powerpoint/2010/main" val="278806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2392362"/>
          </a:xfrm>
        </p:spPr>
        <p:txBody>
          <a:bodyPr>
            <a:normAutofit fontScale="90000"/>
          </a:bodyPr>
          <a:lstStyle/>
          <a:p>
            <a:r>
              <a:rPr lang="en-US" dirty="0" smtClean="0"/>
              <a:t/>
            </a:r>
            <a:br>
              <a:rPr lang="en-US" dirty="0" smtClean="0"/>
            </a:br>
            <a:r>
              <a:rPr lang="en-US" dirty="0"/>
              <a:t/>
            </a:r>
            <a:br>
              <a:rPr lang="en-US" dirty="0"/>
            </a:br>
            <a:r>
              <a:rPr lang="en-US" dirty="0" smtClean="0"/>
              <a:t>If Fitzgerald bases his story off of real people and real places, why make </a:t>
            </a:r>
            <a:r>
              <a:rPr lang="en-US" i="1" dirty="0" smtClean="0"/>
              <a:t>Gatsby</a:t>
            </a:r>
            <a:r>
              <a:rPr lang="en-US" dirty="0" smtClean="0"/>
              <a:t> fiction rather than non-fiction?</a:t>
            </a:r>
            <a:endParaRPr lang="en-US" dirty="0"/>
          </a:p>
        </p:txBody>
      </p:sp>
      <p:sp>
        <p:nvSpPr>
          <p:cNvPr id="3" name="Content Placeholder 2"/>
          <p:cNvSpPr>
            <a:spLocks noGrp="1"/>
          </p:cNvSpPr>
          <p:nvPr>
            <p:ph idx="1"/>
          </p:nvPr>
        </p:nvSpPr>
        <p:spPr>
          <a:xfrm>
            <a:off x="990600" y="3657600"/>
            <a:ext cx="7696200" cy="2468563"/>
          </a:xfrm>
        </p:spPr>
        <p:txBody>
          <a:bodyPr/>
          <a:lstStyle/>
          <a:p>
            <a:pPr marL="0" indent="0">
              <a:buNone/>
            </a:pPr>
            <a:endParaRPr lang="en-US" dirty="0"/>
          </a:p>
        </p:txBody>
      </p:sp>
    </p:spTree>
    <p:extLst>
      <p:ext uri="{BB962C8B-B14F-4D97-AF65-F5344CB8AC3E}">
        <p14:creationId xmlns:p14="http://schemas.microsoft.com/office/powerpoint/2010/main" val="217979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“It was a matter of chance that I should have rented a house in one of the strangest communities in North America. It was on that slender riotous island which extends itself due east of New York—and where there are, among other natural curiosities, two unusual formations of land” (Fitzgerald 4). </a:t>
            </a:r>
            <a:endParaRPr lang="en-US" dirty="0"/>
          </a:p>
        </p:txBody>
      </p:sp>
    </p:spTree>
    <p:extLst>
      <p:ext uri="{BB962C8B-B14F-4D97-AF65-F5344CB8AC3E}">
        <p14:creationId xmlns:p14="http://schemas.microsoft.com/office/powerpoint/2010/main" val="3509749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Chapters 7-9</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Claim: Though </a:t>
            </a:r>
            <a:r>
              <a:rPr lang="en-US" dirty="0"/>
              <a:t>Fitzgerald </a:t>
            </a:r>
            <a:r>
              <a:rPr lang="en-US" dirty="0" smtClean="0"/>
              <a:t>would </a:t>
            </a:r>
            <a:r>
              <a:rPr lang="en-US" dirty="0"/>
              <a:t>have no way of foreseeing the stock market crash of 1929, the world he presents in </a:t>
            </a:r>
            <a:r>
              <a:rPr lang="en-US" i="1" dirty="0"/>
              <a:t>The Great Gatsby </a:t>
            </a:r>
            <a:r>
              <a:rPr lang="en-US" dirty="0" smtClean="0"/>
              <a:t>is clearly </a:t>
            </a:r>
            <a:r>
              <a:rPr lang="en-US" dirty="0"/>
              <a:t>headed for disaster. </a:t>
            </a:r>
          </a:p>
          <a:p>
            <a:endParaRPr lang="en-US" dirty="0"/>
          </a:p>
        </p:txBody>
      </p:sp>
    </p:spTree>
    <p:extLst>
      <p:ext uri="{BB962C8B-B14F-4D97-AF65-F5344CB8AC3E}">
        <p14:creationId xmlns:p14="http://schemas.microsoft.com/office/powerpoint/2010/main" val="243131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problem with having a single </a:t>
            </a:r>
            <a:r>
              <a:rPr lang="en-US" dirty="0" smtClean="0"/>
              <a:t>dream:</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C: </a:t>
            </a:r>
            <a:r>
              <a:rPr lang="en-US" dirty="0"/>
              <a:t>Fitzgerald is warning readers that if one puts everything they have into attaining one thing, and in the end don’t achieve what it is they want, they will be left with nothing. </a:t>
            </a:r>
          </a:p>
          <a:p>
            <a:pPr marL="0" indent="0">
              <a:buNone/>
            </a:pPr>
            <a:endParaRPr lang="en-US" dirty="0" smtClean="0"/>
          </a:p>
          <a:p>
            <a:r>
              <a:rPr lang="en-US" dirty="0" smtClean="0"/>
              <a:t>W: Gatsby’s </a:t>
            </a:r>
            <a:r>
              <a:rPr lang="en-US" dirty="0"/>
              <a:t>efforts a</a:t>
            </a:r>
            <a:r>
              <a:rPr lang="en-US" dirty="0" smtClean="0"/>
              <a:t>re </a:t>
            </a:r>
            <a:r>
              <a:rPr lang="en-US" dirty="0"/>
              <a:t>focused and wasted on Daisy, and when her love for him </a:t>
            </a:r>
            <a:r>
              <a:rPr lang="en-US" dirty="0" smtClean="0"/>
              <a:t>doesn’t prove resilient</a:t>
            </a:r>
            <a:r>
              <a:rPr lang="en-US" dirty="0"/>
              <a:t>, his whole life begins to deteriorate. In this way </a:t>
            </a:r>
            <a:r>
              <a:rPr lang="en-US" dirty="0" smtClean="0"/>
              <a:t>Gatsby</a:t>
            </a:r>
            <a:r>
              <a:rPr lang="en-US" dirty="0" smtClean="0"/>
              <a:t>’s </a:t>
            </a:r>
            <a:r>
              <a:rPr lang="en-US" dirty="0"/>
              <a:t>ambition </a:t>
            </a:r>
            <a:r>
              <a:rPr lang="en-US" dirty="0" smtClean="0"/>
              <a:t>becomes </a:t>
            </a:r>
            <a:r>
              <a:rPr lang="en-US" dirty="0"/>
              <a:t>his tragic flaw</a:t>
            </a:r>
            <a:r>
              <a:rPr lang="en-US" dirty="0" smtClean="0"/>
              <a:t>.</a:t>
            </a:r>
          </a:p>
          <a:p>
            <a:pPr marL="0" indent="0">
              <a:buNone/>
            </a:pPr>
            <a:endParaRPr lang="en-US" dirty="0"/>
          </a:p>
          <a:p>
            <a:r>
              <a:rPr lang="en-US" dirty="0" smtClean="0"/>
              <a:t>I</a:t>
            </a:r>
            <a:r>
              <a:rPr lang="en-US" dirty="0" smtClean="0"/>
              <a:t>: The </a:t>
            </a:r>
            <a:r>
              <a:rPr lang="en-US" dirty="0"/>
              <a:t>book serves as </a:t>
            </a:r>
            <a:r>
              <a:rPr lang="en-US" dirty="0" smtClean="0"/>
              <a:t>a commentary </a:t>
            </a:r>
            <a:r>
              <a:rPr lang="en-US" dirty="0"/>
              <a:t>of Americans of the day, and in a way can be seen as a foreshadowing of the </a:t>
            </a:r>
            <a:r>
              <a:rPr lang="en-US" dirty="0" smtClean="0"/>
              <a:t>Great Depression</a:t>
            </a:r>
            <a:r>
              <a:rPr lang="en-US" dirty="0"/>
              <a:t>. Being completely irresponsible and frivolous can be fun for a while but, as </a:t>
            </a:r>
            <a:r>
              <a:rPr lang="en-US" dirty="0" smtClean="0"/>
              <a:t>seen through </a:t>
            </a:r>
            <a:r>
              <a:rPr lang="en-US" dirty="0"/>
              <a:t>the events of the novel, will not prove to have positive results.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5233516"/>
            <a:ext cx="2847975" cy="1600200"/>
          </a:xfrm>
          <a:prstGeom prst="rect">
            <a:avLst/>
          </a:prstGeom>
        </p:spPr>
      </p:pic>
    </p:spTree>
    <p:extLst>
      <p:ext uri="{BB962C8B-B14F-4D97-AF65-F5344CB8AC3E}">
        <p14:creationId xmlns:p14="http://schemas.microsoft.com/office/powerpoint/2010/main" val="1840867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255" y="152400"/>
            <a:ext cx="5486400" cy="2743200"/>
          </a:xfrm>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788" y="3135609"/>
            <a:ext cx="5227655" cy="3478766"/>
          </a:xfrm>
          <a:prstGeom prst="rect">
            <a:avLst/>
          </a:prstGeom>
        </p:spPr>
      </p:pic>
      <p:sp>
        <p:nvSpPr>
          <p:cNvPr id="6" name="TextBox 5"/>
          <p:cNvSpPr txBox="1"/>
          <p:nvPr/>
        </p:nvSpPr>
        <p:spPr>
          <a:xfrm>
            <a:off x="76200" y="533400"/>
            <a:ext cx="1600200" cy="707886"/>
          </a:xfrm>
          <a:prstGeom prst="rect">
            <a:avLst/>
          </a:prstGeom>
          <a:noFill/>
        </p:spPr>
        <p:txBody>
          <a:bodyPr wrap="square" rtlCol="0">
            <a:spAutoFit/>
          </a:bodyPr>
          <a:lstStyle/>
          <a:p>
            <a:r>
              <a:rPr lang="en-US" sz="4000" b="1" dirty="0" smtClean="0"/>
              <a:t>1920’s</a:t>
            </a:r>
            <a:r>
              <a:rPr lang="en-US" sz="3200" b="1" dirty="0" smtClean="0"/>
              <a:t> </a:t>
            </a:r>
            <a:endParaRPr lang="en-US" sz="3200" b="1" dirty="0"/>
          </a:p>
        </p:txBody>
      </p:sp>
      <p:sp>
        <p:nvSpPr>
          <p:cNvPr id="7" name="TextBox 6"/>
          <p:cNvSpPr txBox="1"/>
          <p:nvPr/>
        </p:nvSpPr>
        <p:spPr>
          <a:xfrm>
            <a:off x="7391400" y="4419600"/>
            <a:ext cx="1600200" cy="707886"/>
          </a:xfrm>
          <a:prstGeom prst="rect">
            <a:avLst/>
          </a:prstGeom>
          <a:noFill/>
        </p:spPr>
        <p:txBody>
          <a:bodyPr wrap="square" rtlCol="0">
            <a:spAutoFit/>
          </a:bodyPr>
          <a:lstStyle/>
          <a:p>
            <a:r>
              <a:rPr lang="en-US" sz="4000" b="1" dirty="0" smtClean="0"/>
              <a:t>1930’s</a:t>
            </a:r>
            <a:r>
              <a:rPr lang="en-US" dirty="0" smtClean="0"/>
              <a:t> </a:t>
            </a:r>
            <a:endParaRPr lang="en-US" dirty="0"/>
          </a:p>
        </p:txBody>
      </p:sp>
    </p:spTree>
    <p:extLst>
      <p:ext uri="{BB962C8B-B14F-4D97-AF65-F5344CB8AC3E}">
        <p14:creationId xmlns:p14="http://schemas.microsoft.com/office/powerpoint/2010/main" val="518418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Fitzgerald the Psychic: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dirty="0"/>
              <a:t>more </a:t>
            </a:r>
            <a:r>
              <a:rPr lang="en-US" dirty="0" smtClean="0"/>
              <a:t>Gatsby endeavored </a:t>
            </a:r>
            <a:r>
              <a:rPr lang="en-US" dirty="0"/>
              <a:t>to acquire, the less he was left with, which is what Fitzgerald is primarily </a:t>
            </a:r>
            <a:r>
              <a:rPr lang="en-US" dirty="0" smtClean="0"/>
              <a:t>advising his </a:t>
            </a:r>
            <a:r>
              <a:rPr lang="en-US" dirty="0"/>
              <a:t>readers to be wary of. </a:t>
            </a:r>
            <a:endParaRPr lang="en-US" dirty="0" smtClean="0"/>
          </a:p>
          <a:p>
            <a:pPr marL="0" indent="0">
              <a:buNone/>
            </a:pPr>
            <a:endParaRPr lang="en-US" dirty="0" smtClean="0"/>
          </a:p>
          <a:p>
            <a:r>
              <a:rPr lang="en-US" dirty="0" smtClean="0"/>
              <a:t>Like </a:t>
            </a:r>
            <a:r>
              <a:rPr lang="en-US" dirty="0"/>
              <a:t>with the green light, the opportunity and glamour of the times </a:t>
            </a:r>
            <a:r>
              <a:rPr lang="en-US" dirty="0" smtClean="0"/>
              <a:t>in America </a:t>
            </a:r>
            <a:r>
              <a:rPr lang="en-US" dirty="0"/>
              <a:t>began to recede before the publics’ eyes as the Great Depression came about</a:t>
            </a:r>
            <a:r>
              <a:rPr lang="en-US" dirty="0" smtClean="0"/>
              <a:t>.</a:t>
            </a:r>
          </a:p>
          <a:p>
            <a:pPr marL="0" indent="0">
              <a:buNone/>
            </a:pPr>
            <a:endParaRPr lang="en-US" dirty="0" smtClean="0"/>
          </a:p>
          <a:p>
            <a:r>
              <a:rPr lang="en-US" dirty="0" smtClean="0"/>
              <a:t>Though</a:t>
            </a:r>
            <a:r>
              <a:rPr lang="en-US" dirty="0"/>
              <a:t>, Fitzgerald could have no way of foreseeing the </a:t>
            </a:r>
            <a:r>
              <a:rPr lang="en-US" dirty="0" smtClean="0"/>
              <a:t>stock market </a:t>
            </a:r>
            <a:r>
              <a:rPr lang="en-US" dirty="0"/>
              <a:t>crash of 1929, the world he presents in </a:t>
            </a:r>
            <a:r>
              <a:rPr lang="en-US" i="1" dirty="0"/>
              <a:t>The Great Gatsby </a:t>
            </a:r>
            <a:r>
              <a:rPr lang="en-US" dirty="0"/>
              <a:t>seems </a:t>
            </a:r>
            <a:r>
              <a:rPr lang="en-US" dirty="0" smtClean="0"/>
              <a:t>to be clearly </a:t>
            </a:r>
            <a:r>
              <a:rPr lang="en-US" dirty="0"/>
              <a:t>headed </a:t>
            </a:r>
            <a:r>
              <a:rPr lang="en-US" dirty="0" smtClean="0"/>
              <a:t>for disaster</a:t>
            </a:r>
            <a:r>
              <a:rPr lang="en-US" dirty="0"/>
              <a:t>. </a:t>
            </a:r>
            <a:endParaRPr lang="en-US" dirty="0" smtClean="0"/>
          </a:p>
          <a:p>
            <a:pPr marL="0" indent="0">
              <a:buNone/>
            </a:pPr>
            <a:endParaRPr lang="en-US" dirty="0" smtClean="0"/>
          </a:p>
          <a:p>
            <a:r>
              <a:rPr lang="en-US" dirty="0" smtClean="0"/>
              <a:t>In </a:t>
            </a:r>
            <a:r>
              <a:rPr lang="en-US" dirty="0"/>
              <a:t>this way Fitzgerald’s novel became an even more accurate depiction of the times </a:t>
            </a:r>
            <a:r>
              <a:rPr lang="en-US" dirty="0" smtClean="0"/>
              <a:t>than he </a:t>
            </a:r>
            <a:r>
              <a:rPr lang="en-US" dirty="0"/>
              <a:t>realized; the people of America thought they were unassailable just as Gatsby did, and </a:t>
            </a:r>
            <a:r>
              <a:rPr lang="en-US" dirty="0" smtClean="0"/>
              <a:t>then came </a:t>
            </a:r>
            <a:r>
              <a:rPr lang="en-US" dirty="0"/>
              <a:t>the stock market </a:t>
            </a:r>
            <a:r>
              <a:rPr lang="en-US" dirty="0" smtClean="0"/>
              <a:t>crash and the Great Depression. </a:t>
            </a:r>
            <a:endParaRPr lang="en-US" dirty="0"/>
          </a:p>
        </p:txBody>
      </p:sp>
    </p:spTree>
    <p:extLst>
      <p:ext uri="{BB962C8B-B14F-4D97-AF65-F5344CB8AC3E}">
        <p14:creationId xmlns:p14="http://schemas.microsoft.com/office/powerpoint/2010/main" val="986455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Gatsby </a:t>
            </a:r>
            <a:r>
              <a:rPr lang="en-US" dirty="0" smtClean="0"/>
              <a:t>Final Paper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Step 1: </a:t>
            </a:r>
            <a:r>
              <a:rPr lang="en-US" dirty="0" smtClean="0"/>
              <a:t>Research the 1920s, Fitzgerald, the Jazz </a:t>
            </a:r>
            <a:r>
              <a:rPr lang="en-US" dirty="0" smtClean="0"/>
              <a:t>Age</a:t>
            </a:r>
            <a:r>
              <a:rPr lang="en-US" dirty="0" smtClean="0"/>
              <a:t>, The Lost </a:t>
            </a:r>
            <a:r>
              <a:rPr lang="en-US" dirty="0" smtClean="0"/>
              <a:t>	Generation</a:t>
            </a:r>
            <a:r>
              <a:rPr lang="en-US" dirty="0" smtClean="0"/>
              <a:t>, etc. </a:t>
            </a:r>
          </a:p>
          <a:p>
            <a:pPr marL="0" indent="0">
              <a:buNone/>
            </a:pPr>
            <a:endParaRPr lang="en-US" dirty="0"/>
          </a:p>
          <a:p>
            <a:pPr marL="0" indent="0">
              <a:buNone/>
            </a:pPr>
            <a:r>
              <a:rPr lang="en-US" b="1" u="sng" dirty="0" smtClean="0"/>
              <a:t>Step 2: </a:t>
            </a:r>
            <a:r>
              <a:rPr lang="en-US" dirty="0" smtClean="0"/>
              <a:t>Brainstorm</a:t>
            </a:r>
            <a:r>
              <a:rPr lang="en-US" dirty="0" smtClean="0">
                <a:sym typeface="Wingdings" pitchFamily="2" charset="2"/>
              </a:rPr>
              <a:t></a:t>
            </a:r>
          </a:p>
          <a:p>
            <a:pPr marL="0" indent="0">
              <a:buNone/>
            </a:pPr>
            <a:r>
              <a:rPr lang="en-US" dirty="0">
                <a:sym typeface="Wingdings" pitchFamily="2" charset="2"/>
              </a:rPr>
              <a:t>	</a:t>
            </a:r>
            <a:r>
              <a:rPr lang="en-US" dirty="0" smtClean="0">
                <a:sym typeface="Wingdings" pitchFamily="2" charset="2"/>
              </a:rPr>
              <a:t>a. What is Fitzgerald arguing? </a:t>
            </a:r>
          </a:p>
          <a:p>
            <a:pPr marL="0" indent="0">
              <a:buNone/>
            </a:pPr>
            <a:r>
              <a:rPr lang="en-US" dirty="0">
                <a:sym typeface="Wingdings" pitchFamily="2" charset="2"/>
              </a:rPr>
              <a:t>	</a:t>
            </a:r>
            <a:r>
              <a:rPr lang="en-US" dirty="0" smtClean="0">
                <a:sym typeface="Wingdings" pitchFamily="2" charset="2"/>
              </a:rPr>
              <a:t>b. How does he argue it? </a:t>
            </a:r>
          </a:p>
          <a:p>
            <a:pPr marL="0" indent="0">
              <a:buNone/>
            </a:pPr>
            <a:r>
              <a:rPr lang="en-US" dirty="0">
                <a:sym typeface="Wingdings" pitchFamily="2" charset="2"/>
              </a:rPr>
              <a:t>	</a:t>
            </a:r>
            <a:r>
              <a:rPr lang="en-US" dirty="0" smtClean="0">
                <a:sym typeface="Wingdings" pitchFamily="2" charset="2"/>
              </a:rPr>
              <a:t>c. </a:t>
            </a:r>
            <a:r>
              <a:rPr lang="en-US" dirty="0">
                <a:sym typeface="Wingdings" pitchFamily="2" charset="2"/>
              </a:rPr>
              <a:t>W</a:t>
            </a:r>
            <a:r>
              <a:rPr lang="en-US" dirty="0" smtClean="0">
                <a:sym typeface="Wingdings" pitchFamily="2" charset="2"/>
              </a:rPr>
              <a:t>hy does he use fiction or satire as a form of 	argument?</a:t>
            </a:r>
          </a:p>
          <a:p>
            <a:pPr marL="0" indent="0">
              <a:buNone/>
            </a:pPr>
            <a:endParaRPr lang="en-US" dirty="0" smtClean="0">
              <a:sym typeface="Wingdings" pitchFamily="2" charset="2"/>
            </a:endParaRPr>
          </a:p>
          <a:p>
            <a:pPr marL="0" indent="0">
              <a:buNone/>
            </a:pPr>
            <a:r>
              <a:rPr lang="en-US" b="1" u="sng" dirty="0" smtClean="0">
                <a:sym typeface="Wingdings" pitchFamily="2" charset="2"/>
              </a:rPr>
              <a:t>Step 3: </a:t>
            </a:r>
            <a:r>
              <a:rPr lang="en-US" dirty="0" smtClean="0">
                <a:sym typeface="Wingdings" pitchFamily="2" charset="2"/>
              </a:rPr>
              <a:t>Use credible research and the </a:t>
            </a:r>
            <a:r>
              <a:rPr lang="en-US" dirty="0" smtClean="0">
                <a:sym typeface="Wingdings" pitchFamily="2" charset="2"/>
              </a:rPr>
              <a:t>textual evidence from 	the book </a:t>
            </a:r>
            <a:r>
              <a:rPr lang="en-US" dirty="0" smtClean="0">
                <a:sym typeface="Wingdings" pitchFamily="2" charset="2"/>
              </a:rPr>
              <a:t>to </a:t>
            </a:r>
            <a:r>
              <a:rPr lang="en-US" dirty="0">
                <a:sym typeface="Wingdings" pitchFamily="2" charset="2"/>
              </a:rPr>
              <a:t>w</a:t>
            </a:r>
            <a:r>
              <a:rPr lang="en-US" dirty="0" smtClean="0">
                <a:sym typeface="Wingdings" pitchFamily="2" charset="2"/>
              </a:rPr>
              <a:t>rite a </a:t>
            </a:r>
            <a:r>
              <a:rPr lang="en-US" dirty="0" smtClean="0">
                <a:sym typeface="Wingdings" pitchFamily="2" charset="2"/>
              </a:rPr>
              <a:t>well-developed </a:t>
            </a:r>
            <a:r>
              <a:rPr lang="en-US" dirty="0" smtClean="0">
                <a:sym typeface="Wingdings" pitchFamily="2" charset="2"/>
              </a:rPr>
              <a:t>analytical </a:t>
            </a:r>
            <a:r>
              <a:rPr lang="en-US" dirty="0" smtClean="0">
                <a:sym typeface="Wingdings" pitchFamily="2" charset="2"/>
              </a:rPr>
              <a:t>		research </a:t>
            </a:r>
            <a:r>
              <a:rPr lang="en-US" dirty="0" smtClean="0">
                <a:sym typeface="Wingdings" pitchFamily="2" charset="2"/>
              </a:rPr>
              <a:t>essay.</a:t>
            </a:r>
          </a:p>
          <a:p>
            <a:pPr marL="0" indent="0">
              <a:buNone/>
            </a:pPr>
            <a:endParaRPr lang="en-US" dirty="0" smtClean="0"/>
          </a:p>
        </p:txBody>
      </p:sp>
    </p:spTree>
    <p:extLst>
      <p:ext uri="{BB962C8B-B14F-4D97-AF65-F5344CB8AC3E}">
        <p14:creationId xmlns:p14="http://schemas.microsoft.com/office/powerpoint/2010/main" val="234227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is one such “slender </a:t>
            </a:r>
            <a:r>
              <a:rPr lang="en-US" dirty="0"/>
              <a:t>riotous island which extends itself due east of New </a:t>
            </a:r>
            <a:r>
              <a:rPr lang="en-US" dirty="0" smtClean="0"/>
              <a:t>York?”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027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West Egg? East Egg?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435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map.gif"/>
          <p:cNvPicPr>
            <a:picLocks noChangeAspect="1"/>
          </p:cNvPicPr>
          <p:nvPr/>
        </p:nvPicPr>
        <p:blipFill>
          <a:blip r:embed="rId2" cstate="print"/>
          <a:stretch>
            <a:fillRect/>
          </a:stretch>
        </p:blipFill>
        <p:spPr>
          <a:xfrm>
            <a:off x="171880" y="1143000"/>
            <a:ext cx="8800240" cy="4572000"/>
          </a:xfrm>
          <a:prstGeom prst="rect">
            <a:avLst/>
          </a:prstGeom>
        </p:spPr>
      </p:pic>
      <p:sp>
        <p:nvSpPr>
          <p:cNvPr id="5" name="Oval 4"/>
          <p:cNvSpPr/>
          <p:nvPr/>
        </p:nvSpPr>
        <p:spPr>
          <a:xfrm>
            <a:off x="4800600" y="1371600"/>
            <a:ext cx="342900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Great </a:t>
            </a:r>
            <a:r>
              <a:rPr lang="en-US" sz="3100" dirty="0"/>
              <a:t>Neck represents Fitzgerald's </a:t>
            </a:r>
            <a:r>
              <a:rPr lang="en-US" sz="3100" dirty="0" smtClean="0"/>
              <a:t>_________and </a:t>
            </a:r>
            <a:r>
              <a:rPr lang="en-US" sz="3100" dirty="0"/>
              <a:t>Manhasset represents </a:t>
            </a:r>
            <a:r>
              <a:rPr lang="en-US" sz="3100" dirty="0" smtClean="0"/>
              <a:t>________.</a:t>
            </a:r>
            <a:r>
              <a:rPr lang="en-US" dirty="0"/>
              <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79402"/>
            <a:ext cx="7924800" cy="4847208"/>
          </a:xfrm>
        </p:spPr>
      </p:pic>
    </p:spTree>
    <p:extLst>
      <p:ext uri="{BB962C8B-B14F-4D97-AF65-F5344CB8AC3E}">
        <p14:creationId xmlns:p14="http://schemas.microsoft.com/office/powerpoint/2010/main" val="229961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055" y="1600200"/>
            <a:ext cx="6219890" cy="4525963"/>
          </a:xfrm>
        </p:spPr>
      </p:pic>
    </p:spTree>
    <p:extLst>
      <p:ext uri="{BB962C8B-B14F-4D97-AF65-F5344CB8AC3E}">
        <p14:creationId xmlns:p14="http://schemas.microsoft.com/office/powerpoint/2010/main" val="20471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Fitzgerald's </a:t>
            </a:r>
            <a:r>
              <a:rPr lang="en-US" sz="3600" dirty="0"/>
              <a:t>"Valley of </a:t>
            </a:r>
            <a:r>
              <a:rPr lang="en-US" sz="3600" dirty="0" smtClean="0"/>
              <a:t>Ashes</a:t>
            </a:r>
            <a:r>
              <a:rPr lang="en-US" sz="3600" dirty="0"/>
              <a:t>" is actually set in what we know as Queens.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806" y="1524000"/>
            <a:ext cx="5843587" cy="4058302"/>
          </a:xfrm>
        </p:spPr>
      </p:pic>
      <p:sp>
        <p:nvSpPr>
          <p:cNvPr id="5" name="Rectangle 4"/>
          <p:cNvSpPr/>
          <p:nvPr/>
        </p:nvSpPr>
        <p:spPr>
          <a:xfrm>
            <a:off x="2133600" y="5867400"/>
            <a:ext cx="4572000" cy="923330"/>
          </a:xfrm>
          <a:prstGeom prst="rect">
            <a:avLst/>
          </a:prstGeom>
        </p:spPr>
        <p:txBody>
          <a:bodyPr>
            <a:spAutoFit/>
          </a:bodyPr>
          <a:lstStyle/>
          <a:p>
            <a:pPr algn="ctr"/>
            <a:r>
              <a:rPr lang="en-US" dirty="0"/>
              <a:t>Queens was nowhere near as urban as Manhattan, nor as pastoral as the Eggs; in fact, it was rather desolate. </a:t>
            </a:r>
          </a:p>
        </p:txBody>
      </p:sp>
    </p:spTree>
    <p:extLst>
      <p:ext uri="{BB962C8B-B14F-4D97-AF65-F5344CB8AC3E}">
        <p14:creationId xmlns:p14="http://schemas.microsoft.com/office/powerpoint/2010/main" val="275891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1041</Words>
  <Application>Microsoft Office PowerPoint</Application>
  <PresentationFormat>On-screen Show (4:3)</PresentationFormat>
  <Paragraphs>107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Geography and Social Status in  The Great Gatsby </vt:lpstr>
      <vt:lpstr>Chapters 1-3</vt:lpstr>
      <vt:lpstr>PowerPoint Presentation</vt:lpstr>
      <vt:lpstr>Where is one such “slender riotous island which extends itself due east of New York?”</vt:lpstr>
      <vt:lpstr>West Egg? East Egg? </vt:lpstr>
      <vt:lpstr>PowerPoint Presentation</vt:lpstr>
      <vt:lpstr>  Great Neck represents Fitzgerald's _________and Manhasset represents ________.  </vt:lpstr>
      <vt:lpstr>PowerPoint Presentation</vt:lpstr>
      <vt:lpstr> Fitzgerald's "Valley of Ashes" is actually set in what we know as Queens.  </vt:lpstr>
      <vt:lpstr>“This is the valley of ashes- a fantastic farm where ashes grow like wheat…[and] take the forms of houses and chimneys and rising smoke” (Fitzgerald 23). </vt:lpstr>
      <vt:lpstr>PowerPoint Presentation</vt:lpstr>
      <vt:lpstr>PowerPoint Presentation</vt:lpstr>
      <vt:lpstr>The bleakness and poverty of the Valley of Ashes contrasts greatly with the wealth and opulence of high society's Manhattan</vt:lpstr>
      <vt:lpstr>Inside the Plaza Hotel </vt:lpstr>
      <vt:lpstr>The Gilded Age </vt:lpstr>
      <vt:lpstr>The Gilded Age </vt:lpstr>
      <vt:lpstr>West Egg Like the Rockefeller’s, Fitzgerald was new to the wealthy class and wanted to be accepted by his new peers.  </vt:lpstr>
      <vt:lpstr>East Egg Old money families like the Astors looked down on the newly rich or nouveau riche as a lower social class, even though their financial class rivaled that of the old money families.  </vt:lpstr>
      <vt:lpstr>Why would Fitzgerald base the setting of the book off of real places? </vt:lpstr>
      <vt:lpstr>Chapters 4-6</vt:lpstr>
      <vt:lpstr>PowerPoint Presentation</vt:lpstr>
      <vt:lpstr>Meyer Wolfsheim is thought to be based on popular Jewish Gangster, Arnold Rothstein. </vt:lpstr>
      <vt:lpstr>PowerPoint Presentation</vt:lpstr>
      <vt:lpstr>PowerPoint Presentation</vt:lpstr>
      <vt:lpstr>Fact vs. Fiction</vt:lpstr>
      <vt:lpstr>Juxtapose…</vt:lpstr>
      <vt:lpstr>Juxtapose…</vt:lpstr>
      <vt:lpstr>So what? </vt:lpstr>
      <vt:lpstr>  If Fitzgerald bases his story off of real people and real places, why make Gatsby fiction rather than non-fiction?</vt:lpstr>
      <vt:lpstr>Chapters 7-9</vt:lpstr>
      <vt:lpstr>The problem with having a single dream:</vt:lpstr>
      <vt:lpstr>PowerPoint Presentation</vt:lpstr>
      <vt:lpstr>Fitzgerald the Psychic: </vt:lpstr>
      <vt:lpstr>Gatsby Final Paper</vt:lpstr>
    </vt:vector>
  </TitlesOfParts>
  <Company>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23</cp:revision>
  <dcterms:created xsi:type="dcterms:W3CDTF">2013-01-10T19:04:10Z</dcterms:created>
  <dcterms:modified xsi:type="dcterms:W3CDTF">2014-10-28T15:21:02Z</dcterms:modified>
</cp:coreProperties>
</file>